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742" r:id="rId4"/>
    <p:sldId id="743" r:id="rId5"/>
    <p:sldId id="745" r:id="rId6"/>
    <p:sldId id="746" r:id="rId7"/>
    <p:sldId id="747" r:id="rId8"/>
    <p:sldId id="609" r:id="rId9"/>
    <p:sldId id="403" r:id="rId10"/>
    <p:sldId id="744" r:id="rId11"/>
    <p:sldId id="750" r:id="rId12"/>
    <p:sldId id="422" r:id="rId13"/>
    <p:sldId id="402" r:id="rId14"/>
    <p:sldId id="428" r:id="rId15"/>
    <p:sldId id="607" r:id="rId16"/>
    <p:sldId id="751" r:id="rId17"/>
    <p:sldId id="610" r:id="rId18"/>
    <p:sldId id="613" r:id="rId19"/>
    <p:sldId id="614" r:id="rId20"/>
    <p:sldId id="752" r:id="rId21"/>
    <p:sldId id="612" r:id="rId22"/>
    <p:sldId id="61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D73BD-C9F1-484E-8EAC-601C93667FA3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77449-8F3C-4683-9881-FC29B54013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70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604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930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076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81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1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877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925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80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462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784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83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306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05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15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44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15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837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73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39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7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C2AB9-BA9B-463F-392D-B21D18C84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C13D26-54EC-D5A3-C71D-649CEDF5C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471E57-99D5-6151-5D66-E9C32F6F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A36FD-6D70-8DD5-FBCB-CA65B215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18E95-6E94-524D-C31C-63C1C1F5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8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0DD1D-3CE1-5B0B-6A5F-4C2AFBE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28F59-EE5A-95B0-A91E-FB206B440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FDE69A-4C4A-13C7-5C94-F9AC9E01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26C962-B212-57B5-06D9-EC4EE26A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343B74-F7B9-2FE4-D151-A31E0633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52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1DAA4D-5420-9DEA-0C70-BE95A4BA0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598E9E-72A6-AD60-09E4-CF227AAE8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C905F8-B9BE-9A4B-D15E-9EFE82DB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72B43F-F7B6-194D-F50C-8DD1EF84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E80961-5020-C5A8-C3EB-EF891A44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375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3AC5-107D-2354-2989-1B6C38403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0E3318-E8A2-88B2-D49D-8C16B315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BCF2C-E4A3-0567-1C58-9AD14D68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D2AA59-78FD-4470-8E5D-5B0066486475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05F84-349F-5285-F901-BD2044F9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CEEB4-E9C0-526F-A003-D261745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21F33-538D-4728-990C-A8B714BBA0B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84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BAFA0-7153-7C33-C6F7-ABBF38A3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67DD8-BF53-E243-F4ED-EBD22CD63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3DC70-9B52-139E-4059-9D0875AA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1FE07-31FF-4706-B08C-65D202C3B8C8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C70A88-CACC-33FD-1BFA-3191EAF9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5F1FA-1723-F18D-B27D-A81F39EA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F227A-728E-467B-B6A0-2EA9DEA121B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934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1FCA5-DF76-F12E-D6F1-57774793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2CD4B7-3E08-A65D-60C3-F4407F12F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64B7A-C18A-E184-A102-B9048659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B4B4D-5959-5777-C2A6-41195783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111E8-028E-3B74-4BEB-EB1723B7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6691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CBDB-1EFA-4D3E-D665-9ECC9F90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F30D3-5808-FBA6-333B-A326A6A90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71BDFA-CAFC-C93A-5F3E-DDF124928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72D8F1-90E2-FB97-0BBB-2E3FA82D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085B57-F3EB-044C-621E-38CA60B1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0C5F7C-D8CF-F0A1-6D84-FE8DB68C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5230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015C3-D140-38D4-6850-80373C9F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4F5AE3-7810-DB9F-F743-BF1B1C12E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547942-7893-69B7-D7CC-9BF9297AA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E8CC58-989C-33A4-9B6C-D8FB5B7B5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376553-103E-5B58-2D08-0DF16329E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D653CF-7ADC-7F97-0E56-5C2533A5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D0F054-D817-5A04-E467-D6D36C0B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D4DDCC-5E30-C7BE-B21C-B2253ECD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61352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E455B-8A8D-7AE9-FE92-426BA56D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AA99B3-3001-E0B3-1C9C-6ED5BB1D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3205CE-96BE-45E2-B895-DA677AB619E6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B0C7D7-75CE-437E-0F5D-102D782A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78B8F2-FE75-02E0-5BCE-33F680B4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156C29-633D-438A-8789-810AB06DB71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92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DD80E7-79C4-C3FE-53C7-401DD6B7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C0E22-398F-4CCC-A9F1-6082FF5B5B4E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648A7D-E664-6736-C9D2-69C5681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FF9221-9842-1032-DC5F-1F8BD88C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91138-8369-43D9-8A35-643BE7E84AB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59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8CED2-C3F1-CCEB-2772-A87F7F54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972F5-1A9E-C552-027A-378AF8B9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568D1-BD27-77CC-9646-C3B76D827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BA0D2-8621-1EFE-18B4-FF52C5D6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4662F-060D-03E9-8282-B66BA9D3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7EEBD4-4066-46A2-25B4-F8C706EA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09285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8CE4B-B2E5-7A81-F352-8FBEB84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C8130A-7DD6-F6E0-7D8E-25E0C147E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D7CAC-028D-88EC-C935-7B1B97931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B8B1C-911A-BB5C-E142-90BCC54F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DD1431-B5D9-959E-75CE-4477C74C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004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589E8-DBB4-5D15-625C-9FD1AE22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49392F-8693-0ECD-4E06-A64A249E2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B3C67A-20F4-8CB5-F1B4-E356B701A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730BD-C3F2-813C-6719-ECD3E0F3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790FD0-8029-5035-BB5C-E2C448B5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8589F9-A859-2054-2987-69ECA82F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7480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B0351-5469-F9A7-1033-BDFE9844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85A92A-A08F-B92C-8934-10CD829A3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4E36E-DD0B-5A72-0DCD-E5F4189E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12EE6-F0DD-29BC-C8C6-30E98D1E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34E18-284F-56E7-ACDF-775AFD8A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721062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A32E98-C907-0E04-2D61-E1613DEDA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00076E-0E1E-EE79-D785-D43EC7B93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F184BA-99C2-EAFB-C055-49E4AF8B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6904D-454A-5415-A79E-8610CAA6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AB075-CF31-EB06-BDFC-22795D07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24986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FAE22-65AB-6542-BE88-4812B48E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283E9D-F4AB-EAF8-ED42-B92D7A700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FBEE92-0F01-4FF6-F937-0F3896B8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5D162-F2AF-29AB-E2E4-062E362F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12C976-46E3-799A-862E-6962AC96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6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D1348-7992-E8AE-8752-FA7C615B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7F47F-1E75-8703-C2EC-6FDF285EB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D16994-9257-D586-3A4B-5010CE207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9FAEAC-C517-8FF3-6D3B-F4891E75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6CB39C-F315-0815-30EF-BE03411C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284017-914D-2C2F-CB8E-EA905BF9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66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58D8F-9A48-76A1-DD69-A9BF1AA6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02082-6AC0-7037-BE50-37642CF79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248F3F-7EB4-86E4-6A53-B0CDEC035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3964A9-F83E-4420-34ED-29088E96C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04DE9A-E94A-2517-E672-1CF3D82F15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6B78D7-207B-6E03-3DF0-90282F08D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6ACA76-08CC-7B3B-6E85-444F61AB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A08DBB-8086-F029-1603-E253EE07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86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024EA-285E-A427-600E-DCA9C600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D10C22-56E3-90AF-A0CE-ED39C599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E6ED28-8046-ABDB-E66D-CC1BC4DC9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E596E5-81A5-B8F1-20BC-F28C92CD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2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FEC1F1-65D9-B9DF-8238-D075852F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9758FC-04BC-281D-7DF5-69DCCB0F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A12EFF-298F-C6F0-841D-23752013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07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8FCDB-A722-4DEF-D86E-D2B8B2A1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124C32-34BF-E548-FC59-7B89E02BA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1943E3-791C-0292-EDA1-D19DFE69E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D45B01-3EE2-DAD4-066C-34AAE50FC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D78DD5-9BBB-1ABC-1DE4-B0D92038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511375-2F6C-3715-42E6-C92DEEC7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00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BCBA8-7088-8AAD-9337-2E71AC635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542BD9-E8F9-FACA-D3A4-0C189E2EB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D559A7-286D-B11F-0982-8240F6D7A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EA1751-7B2E-E8D2-6B75-66F9058BC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91118F-BEC9-470F-FC99-2C967BA7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FD4ED1-F9CD-22D6-AF3C-0F604998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8C8AA2-27B3-C8CF-8190-813736A6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5FD80-D5EA-E925-4A1C-CCE178686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49DE3-5C75-DE7B-2BEB-D97CABFDB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4AD13-E1EC-4C21-B257-BCB17F7E275A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1B210-0044-CBD7-450F-B1E51A4C7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E10188-543C-A69F-78E9-A9316EDC0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5DED3-A4FA-4D2A-A2D0-4C17F50BA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118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1804D9-4E71-6F4A-FC08-25C13535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FA08F5-1C30-8157-9C30-8480CC2E2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F34D4-D687-BE4C-2555-93081D7A2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64BBA-0C1E-C49F-E184-B4357CC50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0F037-E6FB-6C07-909B-ECC897A44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156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8FF68-E362-20FF-F768-C1CFCB29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/>
              <a:t>《AIGC</a:t>
            </a:r>
            <a:r>
              <a:rPr lang="zh-CN" altLang="en-US" sz="6000" dirty="0"/>
              <a:t>原理与实践</a:t>
            </a:r>
            <a:r>
              <a:rPr lang="en-US" altLang="zh-CN" sz="6000" dirty="0"/>
              <a:t>》</a:t>
            </a:r>
            <a:br>
              <a:rPr lang="en-US" altLang="zh-CN" sz="6000" dirty="0"/>
            </a:br>
            <a:br>
              <a:rPr lang="en-US" altLang="zh-CN" sz="6000" dirty="0"/>
            </a:br>
            <a:r>
              <a:rPr lang="zh-CN" altLang="en-US" sz="4400" dirty="0"/>
              <a:t>第</a:t>
            </a:r>
            <a:r>
              <a:rPr lang="en-US" altLang="zh-CN" sz="4400" dirty="0"/>
              <a:t>3</a:t>
            </a:r>
            <a:r>
              <a:rPr lang="zh-CN" altLang="en-US" sz="4400" dirty="0"/>
              <a:t>章 变分自编码器</a:t>
            </a:r>
          </a:p>
        </p:txBody>
      </p:sp>
    </p:spTree>
    <p:extLst>
      <p:ext uri="{BB962C8B-B14F-4D97-AF65-F5344CB8AC3E}">
        <p14:creationId xmlns:p14="http://schemas.microsoft.com/office/powerpoint/2010/main" val="2061651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713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内容占位符 5"/>
          <p:cNvSpPr>
            <a:spLocks noGrp="1"/>
          </p:cNvSpPr>
          <p:nvPr>
            <p:ph idx="1"/>
          </p:nvPr>
        </p:nvSpPr>
        <p:spPr>
          <a:xfrm>
            <a:off x="1981200" y="1500176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生成模型的明天</a:t>
            </a:r>
            <a:endParaRPr lang="en-US" altLang="zh-CN" b="1" dirty="0"/>
          </a:p>
        </p:txBody>
      </p:sp>
      <p:sp>
        <p:nvSpPr>
          <p:cNvPr id="549890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1">
            <a:extLst>
              <a:ext uri="{FF2B5EF4-FFF2-40B4-BE49-F238E27FC236}">
                <a16:creationId xmlns:a16="http://schemas.microsoft.com/office/drawing/2014/main" id="{C5E77B23-4FB9-8689-3D61-4063167C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319088"/>
            <a:ext cx="927735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endParaRPr lang="en-US" altLang="zh-CN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0BFEE6-B5CD-90EB-5DCC-4C593071698E}"/>
              </a:ext>
            </a:extLst>
          </p:cNvPr>
          <p:cNvSpPr txBox="1"/>
          <p:nvPr/>
        </p:nvSpPr>
        <p:spPr>
          <a:xfrm>
            <a:off x="1975432" y="2037022"/>
            <a:ext cx="8241136" cy="1348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sora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多模态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----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图像、视频与语义的有机结合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R="0" lvl="1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70FB8D-D706-CE5C-6A9F-EB265F233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120" y="4630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2960AC-DE97-D91A-F690-9446D674E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80" y="2590802"/>
            <a:ext cx="8398510" cy="3765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75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AE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12A8556-1ED4-6EE4-5C26-D3658E77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00176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自编码器的原理直观理解</a:t>
            </a:r>
            <a:r>
              <a:rPr lang="en-US" altLang="zh-CN" b="1" dirty="0"/>
              <a:t>---</a:t>
            </a:r>
            <a:r>
              <a:rPr lang="zh-CN" altLang="en-US" b="1" dirty="0"/>
              <a:t>人是如何学习？</a:t>
            </a:r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810CDA-2A87-5B8B-4D0A-3223BFB9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071666"/>
            <a:ext cx="8335491" cy="366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AE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539CB4E-340E-42D5-BDF2-959869691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00176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自编码器</a:t>
            </a:r>
            <a:r>
              <a:rPr lang="en-US" altLang="zh-CN" b="1" dirty="0"/>
              <a:t>---</a:t>
            </a:r>
            <a:r>
              <a:rPr lang="zh-CN" altLang="en-US" b="1" dirty="0"/>
              <a:t>机器如何学习？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E9BD68-1A16-B834-2AB1-89EC9681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28803"/>
            <a:ext cx="8229600" cy="42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3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AE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1785925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AE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模型的优点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训练简单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对图像进行压缩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AE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模型的不足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43541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信息丢失和模糊性：由于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43541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AE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43541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的隐含特征约束和重构误差的计算方式，生成的样本可能存在较高的模糊性。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43541"/>
              </a:solidFill>
              <a:effectLst/>
              <a:uLnTx/>
              <a:uFillTx/>
              <a:latin typeface="-apple-system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重构误差不一定对应于有效的特征：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AE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可能只是对输入数据进行近似的复制，而不一定学习到具有意义的特征。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对噪声和变形敏感：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AE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容易受到输入数据中的噪声和变形的影响，可能导致重构能力下降。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93B3BD53-AF29-3D75-18D0-263DBE120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6205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AE</a:t>
            </a:r>
            <a:r>
              <a:rPr lang="zh-CN" altLang="en-US" b="1" dirty="0"/>
              <a:t>模型的优点和不足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2509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VAE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90725"/>
            <a:ext cx="8229600" cy="42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如何改进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AE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模型的这些不足？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PingFang SC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变分自编码器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(VAE)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、生成对抗网络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(GAN)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将有效解决这些问题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PingFang SC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变分自编码器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(VAE)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是一种生成模型，结合了自动编码器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(AE)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和概率推理的思想，旨在学习数据的潜在分布并生成新的样本。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实现由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AE</a:t>
            </a: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像素级模仿到学习输入数据概率分布的学习的转换。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VAE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的工作原理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编码器：将输入数据映射到潜在空间中的潜在变量，通过潜在变量的均值和方差来参数化潜在分布的高斯分布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AC92B7A4-4776-DD2F-31C1-62BD61F3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VAE</a:t>
            </a:r>
            <a:r>
              <a:rPr lang="zh-CN" altLang="en-US" b="1" dirty="0"/>
              <a:t>模型概述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936636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VAE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VAE</a:t>
            </a:r>
            <a:r>
              <a:rPr lang="zh-CN" altLang="en-US" b="1" dirty="0"/>
              <a:t>模型的隐变量学到一个高斯分布？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AB711C-BB74-EE16-E840-BE42602A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2037556"/>
            <a:ext cx="8229599" cy="42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21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VAE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VAE</a:t>
            </a:r>
            <a:r>
              <a:rPr lang="zh-CN" altLang="en-US" b="1" dirty="0"/>
              <a:t>模型的损失函数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582D03-04B3-172F-5F2C-4FB83E4C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865" y="1878330"/>
            <a:ext cx="8398510" cy="438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4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VAE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VAE</a:t>
            </a:r>
            <a:r>
              <a:rPr lang="zh-CN" altLang="en-US" b="1" dirty="0"/>
              <a:t>模型编码器如何输出高斯分布的均值和方差？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20C2F7-C9A7-8F4B-9566-2A89C71B6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B05BAC3-3D0E-8333-FC6D-2C820E652A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6450" y="2212975"/>
          <a:ext cx="7791450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082532" imgH="5200768" progId="Visio.Drawing.11">
                  <p:embed/>
                </p:oleObj>
              </mc:Choice>
              <mc:Fallback>
                <p:oleObj name="Visio" r:id="rId3" imgW="6082532" imgH="5200768" progId="Visio.Drawing.11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B05BAC3-3D0E-8333-FC6D-2C820E652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2212975"/>
                        <a:ext cx="7791450" cy="4508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7191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VAE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AE</a:t>
            </a:r>
            <a:r>
              <a:rPr lang="zh-CN" altLang="en-US" b="1" dirty="0"/>
              <a:t>与</a:t>
            </a:r>
            <a:r>
              <a:rPr lang="en-US" altLang="zh-CN" b="1" dirty="0"/>
              <a:t>VAE</a:t>
            </a:r>
            <a:r>
              <a:rPr lang="zh-CN" altLang="en-US" b="1" dirty="0"/>
              <a:t>模型隐空间分布图比较</a:t>
            </a:r>
            <a:r>
              <a:rPr lang="en-US" altLang="zh-CN" b="1" dirty="0"/>
              <a:t>—</a:t>
            </a:r>
            <a:r>
              <a:rPr lang="zh-CN" altLang="en-US" b="1" dirty="0"/>
              <a:t>哪个连续性更好？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08AE05-87B2-C565-5F6F-F3C3F9B3B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EC0E99-57C6-9179-1F11-E3880DCA8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8733" y="2661920"/>
            <a:ext cx="3812012" cy="398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4B7B75-D9CE-18E4-2C35-19C4A181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5999" y="2743202"/>
            <a:ext cx="4252015" cy="37623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2182E5-2C59-D526-9069-5C90321A3E88}"/>
              </a:ext>
            </a:extLst>
          </p:cNvPr>
          <p:cNvSpPr txBox="1"/>
          <p:nvPr/>
        </p:nvSpPr>
        <p:spPr>
          <a:xfrm>
            <a:off x="1849119" y="2367280"/>
            <a:ext cx="424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AE</a:t>
            </a:r>
            <a:r>
              <a:rPr lang="zh-CN" altLang="en-US" dirty="0"/>
              <a:t>隐空间基于</a:t>
            </a:r>
            <a:r>
              <a:rPr lang="en-US" altLang="zh-CN" dirty="0" err="1"/>
              <a:t>FashionMNIST</a:t>
            </a:r>
            <a:r>
              <a:rPr lang="zh-CN" altLang="en-US" dirty="0"/>
              <a:t>的数据分布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A07D4B-69B6-B266-AD49-9FDE3C0284B3}"/>
              </a:ext>
            </a:extLst>
          </p:cNvPr>
          <p:cNvSpPr txBox="1"/>
          <p:nvPr/>
        </p:nvSpPr>
        <p:spPr>
          <a:xfrm>
            <a:off x="6929120" y="2292588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VAE</a:t>
            </a:r>
            <a:r>
              <a:rPr lang="zh-CN" altLang="en-US" dirty="0"/>
              <a:t>隐空间数据分布</a:t>
            </a:r>
          </a:p>
        </p:txBody>
      </p:sp>
    </p:spTree>
    <p:extLst>
      <p:ext uri="{BB962C8B-B14F-4D97-AF65-F5344CB8AC3E}">
        <p14:creationId xmlns:p14="http://schemas.microsoft.com/office/powerpoint/2010/main" val="903217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VAE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VAE</a:t>
            </a:r>
            <a:r>
              <a:rPr lang="zh-CN" altLang="en-US" b="1" dirty="0"/>
              <a:t>模型从隐空间生成的新图像</a:t>
            </a:r>
            <a:r>
              <a:rPr lang="en-US" altLang="zh-CN" b="1" dirty="0"/>
              <a:t>---</a:t>
            </a:r>
            <a:r>
              <a:rPr lang="zh-CN" altLang="en-US" b="1" dirty="0">
                <a:highlight>
                  <a:srgbClr val="FFFF00"/>
                </a:highlight>
              </a:rPr>
              <a:t>已具有创新性了！</a:t>
            </a:r>
            <a:endParaRPr lang="en-US" altLang="zh-CN" b="1" dirty="0">
              <a:highlight>
                <a:srgbClr val="FFFF00"/>
              </a:highlight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08AE05-87B2-C565-5F6F-F3C3F9B3B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2182E5-2C59-D526-9069-5C90321A3E88}"/>
              </a:ext>
            </a:extLst>
          </p:cNvPr>
          <p:cNvSpPr txBox="1"/>
          <p:nvPr/>
        </p:nvSpPr>
        <p:spPr>
          <a:xfrm>
            <a:off x="1849120" y="2166916"/>
            <a:ext cx="59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VAE</a:t>
            </a:r>
            <a:r>
              <a:rPr lang="zh-CN" altLang="en-US" dirty="0"/>
              <a:t>隐空间基于</a:t>
            </a:r>
            <a:r>
              <a:rPr lang="en-US" altLang="zh-CN" sz="1800" kern="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  <a:ea typeface="宋体" panose="02010600030101010101" pitchFamily="2" charset="-122"/>
                <a:cs typeface="Times New Roman" panose="02020603050405020304" pitchFamily="18" charset="0"/>
              </a:rPr>
              <a:t>CelebA</a:t>
            </a:r>
            <a:r>
              <a:rPr lang="zh-CN" altLang="en-US" dirty="0"/>
              <a:t>数据集（有</a:t>
            </a:r>
            <a:r>
              <a:rPr lang="en-US" altLang="zh-CN" dirty="0"/>
              <a:t>20</a:t>
            </a:r>
            <a:r>
              <a:rPr lang="zh-CN" altLang="en-US" dirty="0"/>
              <a:t>多万人脸图像）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48B0447-E795-A53C-9593-1EC1369CD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8BEF0BA-3611-DCFF-42D1-2BAD1425A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460802"/>
              </p:ext>
            </p:extLst>
          </p:nvPr>
        </p:nvGraphicFramePr>
        <p:xfrm>
          <a:off x="1849120" y="2651760"/>
          <a:ext cx="8229600" cy="314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70705" imgH="2620887" progId="Visio.Drawing.11">
                  <p:embed/>
                </p:oleObj>
              </mc:Choice>
              <mc:Fallback>
                <p:oleObj name="Visio" r:id="rId3" imgW="6970705" imgH="262088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120" y="2651760"/>
                        <a:ext cx="8229600" cy="3149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391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713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内容占位符 5"/>
          <p:cNvSpPr>
            <a:spLocks noGrp="1"/>
          </p:cNvSpPr>
          <p:nvPr>
            <p:ph idx="1"/>
          </p:nvPr>
        </p:nvSpPr>
        <p:spPr>
          <a:xfrm>
            <a:off x="1981200" y="1500176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本章主要内容</a:t>
            </a:r>
            <a:endParaRPr lang="en-US" altLang="zh-CN" b="1" dirty="0"/>
          </a:p>
        </p:txBody>
      </p:sp>
      <p:sp>
        <p:nvSpPr>
          <p:cNvPr id="549890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1">
            <a:extLst>
              <a:ext uri="{FF2B5EF4-FFF2-40B4-BE49-F238E27FC236}">
                <a16:creationId xmlns:a16="http://schemas.microsoft.com/office/drawing/2014/main" id="{C5E77B23-4FB9-8689-3D61-4063167C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319088"/>
            <a:ext cx="927735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endParaRPr lang="en-US" altLang="zh-CN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0BFEE6-B5CD-90EB-5DCC-4C593071698E}"/>
              </a:ext>
            </a:extLst>
          </p:cNvPr>
          <p:cNvSpPr txBox="1"/>
          <p:nvPr/>
        </p:nvSpPr>
        <p:spPr>
          <a:xfrm>
            <a:off x="1975432" y="2108142"/>
            <a:ext cx="8241136" cy="4450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自编码器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变分自编码器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构建变分自编码器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zh-CN" sz="24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使用变分自编码器生成面部图像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生成器的昨天，今天和明天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从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AE,DAE,VAE,GAN,DDPM,Sora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可以说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经历由模仿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学习原理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创新的发展过程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zh-CN" altLang="zh-CN" sz="2400" dirty="0">
              <a:solidFill>
                <a:srgbClr val="222222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03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VAE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VAE</a:t>
            </a:r>
            <a:r>
              <a:rPr lang="zh-CN" altLang="en-US" b="1" dirty="0"/>
              <a:t>模型损失函数为何使用重构损失和</a:t>
            </a:r>
            <a:r>
              <a:rPr lang="en-US" altLang="zh-CN" b="1" dirty="0"/>
              <a:t>KL</a:t>
            </a:r>
            <a:r>
              <a:rPr lang="zh-CN" altLang="en-US" b="1" dirty="0"/>
              <a:t>散度？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FC2B6B9B-90AF-4FB0-5F7F-082724F56947}"/>
              </a:ext>
            </a:extLst>
          </p:cNvPr>
          <p:cNvSpPr txBox="1">
            <a:spLocks/>
          </p:cNvSpPr>
          <p:nvPr/>
        </p:nvSpPr>
        <p:spPr bwMode="auto">
          <a:xfrm>
            <a:off x="1838325" y="2166925"/>
            <a:ext cx="8820150" cy="42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重构损失（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Reconstruction loss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）：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重构损失衡量了解码器将潜变量重新映射为原始数据的能力，即重构的准确性。它通常使用均方误差（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MSE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）或交叉熵（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Cross entropy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PingFang SC"/>
                <a:ea typeface="等线" panose="02010600030101010101" pitchFamily="2" charset="-122"/>
                <a:cs typeface="+mn-cs"/>
              </a:rPr>
              <a:t>）来计算原始数据与重构数据之间的差异。其作用是促使解码器学习将潜在变量恢复为原始数据的能力，确保生成的数据尽可能接近输入的样本。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KL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散度（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Kullback-Leibler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 Divergence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）：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KL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散度则用来约束潜变量分布与先验分布（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在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VAE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中，先验分布通常假设为标准正态分布（高斯分布））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之间的相似性，帮助模型学习到更加连续和有意义的潜在表示。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796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VAE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VAE</a:t>
            </a:r>
            <a:r>
              <a:rPr lang="zh-CN" altLang="en-US" b="1" dirty="0"/>
              <a:t>模型生成图的底层逻辑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771F3-E574-44BE-1EBE-B740F5D3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08AE05-87B2-C565-5F6F-F3C3F9B3B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2ED60D1-4F26-ADDF-57C6-44D463BDE2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4550" y="2166916"/>
          <a:ext cx="8096250" cy="4189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765867" imgH="2997724" progId="Visio.Drawing.11">
                  <p:embed/>
                </p:oleObj>
              </mc:Choice>
              <mc:Fallback>
                <p:oleObj name="Visio" r:id="rId3" imgW="4765867" imgH="2997724" progId="Visio.Drawing.11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2ED60D1-4F26-ADDF-57C6-44D463BDE2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50" y="2166916"/>
                        <a:ext cx="8096250" cy="41894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65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713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内容占位符 5"/>
          <p:cNvSpPr>
            <a:spLocks noGrp="1"/>
          </p:cNvSpPr>
          <p:nvPr>
            <p:ph idx="1"/>
          </p:nvPr>
        </p:nvSpPr>
        <p:spPr>
          <a:xfrm>
            <a:off x="1981200" y="1500176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自编码器（</a:t>
            </a:r>
            <a:r>
              <a:rPr lang="en-US" altLang="zh-CN" b="1" dirty="0"/>
              <a:t>AE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549890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1">
            <a:extLst>
              <a:ext uri="{FF2B5EF4-FFF2-40B4-BE49-F238E27FC236}">
                <a16:creationId xmlns:a16="http://schemas.microsoft.com/office/drawing/2014/main" id="{C5E77B23-4FB9-8689-3D61-4063167C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319088"/>
            <a:ext cx="927735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0BFEE6-B5CD-90EB-5DCC-4C593071698E}"/>
                  </a:ext>
                </a:extLst>
              </p:cNvPr>
              <p:cNvSpPr txBox="1"/>
              <p:nvPr/>
            </p:nvSpPr>
            <p:spPr>
              <a:xfrm>
                <a:off x="1975432" y="2037022"/>
                <a:ext cx="8241136" cy="415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lang="zh-CN" altLang="en-US" sz="24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可以看成是一种</a:t>
                </a:r>
                <a:r>
                  <a:rPr lang="zh-CN" altLang="en-US" sz="2400" dirty="0">
                    <a:solidFill>
                      <a:srgbClr val="222222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ea typeface="等线" panose="02010600030101010101" pitchFamily="2" charset="-122"/>
                  </a:rPr>
                  <a:t>模仿学习</a:t>
                </a:r>
                <a:r>
                  <a:rPr lang="zh-CN" altLang="en-US" sz="24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模型</a:t>
                </a:r>
                <a:endParaRPr lang="en-US" altLang="zh-CN" sz="2400" dirty="0">
                  <a:solidFill>
                    <a:srgbClr val="222222"/>
                  </a:solidFill>
                  <a:latin typeface="arial" panose="020B0604020202020204" pitchFamily="34" charset="0"/>
                  <a:ea typeface="等线" panose="02010600030101010101" pitchFamily="2" charset="-12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5073B"/>
                    </a:solidFill>
                    <a:highlight>
                      <a:srgbClr val="FDFDFE"/>
                    </a:highlight>
                    <a:latin typeface="PingFang-SC-Regular"/>
                  </a:rPr>
                  <a:t>首先，</a:t>
                </a:r>
                <a:r>
                  <a:rPr lang="zh-CN" altLang="en-US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PingFang-SC-Regular"/>
                  </a:rPr>
                  <a:t>通过编码器将输入数据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5073B"/>
                        </a:solidFill>
                        <a:effectLst/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PingFang-SC-Regular"/>
                  </a:rPr>
                  <a:t>压缩为低维表示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5073B"/>
                        </a:solidFill>
                        <a:effectLst/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PingFang-SC-Regular"/>
                  </a:rPr>
                  <a:t>，即</a:t>
                </a:r>
                <a:endParaRPr lang="en-US" altLang="zh-CN" sz="2400" b="0" i="1" dirty="0">
                  <a:solidFill>
                    <a:srgbClr val="05073B"/>
                  </a:solidFill>
                  <a:effectLst/>
                  <a:highlight>
                    <a:srgbClr val="FDFDFE"/>
                  </a:highlight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5073B"/>
                        </a:solidFill>
                        <a:effectLst/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dirty="0" smtClean="0">
                        <a:solidFill>
                          <a:srgbClr val="05073B"/>
                        </a:solidFill>
                        <a:effectLst/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srgbClr val="05073B"/>
                        </a:solidFill>
                        <a:effectLst/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solidFill>
                          <a:srgbClr val="05073B"/>
                        </a:solidFill>
                        <a:effectLst/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​(</m:t>
                    </m:r>
                    <m:r>
                      <a:rPr lang="en-US" altLang="zh-CN" sz="2400" b="0" i="1" dirty="0" smtClean="0">
                        <a:solidFill>
                          <a:srgbClr val="05073B"/>
                        </a:solidFill>
                        <a:effectLst/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solidFill>
                          <a:srgbClr val="05073B"/>
                        </a:solidFill>
                        <a:effectLst/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PingFang-SC-Regular"/>
                  </a:rPr>
                  <a:t>。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5073B"/>
                    </a:solidFill>
                    <a:highlight>
                      <a:srgbClr val="FDFDFE"/>
                    </a:highlight>
                    <a:latin typeface="PingFang-SC-Regular"/>
                  </a:rPr>
                  <a:t>然后，</a:t>
                </a:r>
                <a:r>
                  <a:rPr lang="zh-CN" altLang="en-US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PingFang-SC-Regular"/>
                  </a:rPr>
                  <a:t>解码器则尝试从低维表示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5073B"/>
                        </a:solidFill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zh-CN" altLang="en-US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PingFang-SC-Regular"/>
                  </a:rPr>
                  <a:t>重构原始数据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05073B"/>
                            </a:solidFill>
                            <a:effectLst/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PingFang-SC-Regular"/>
                  </a:rPr>
                  <a:t>，即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 smtClean="0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 dirty="0" smtClean="0">
                        <a:solidFill>
                          <a:srgbClr val="05073B"/>
                        </a:solidFill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KaTeX_Main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5073B"/>
                        </a:solidFill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i="1" dirty="0">
                        <a:solidFill>
                          <a:srgbClr val="05073B"/>
                        </a:solidFill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​(</m:t>
                    </m:r>
                    <m:r>
                      <a:rPr lang="en-US" altLang="zh-CN" sz="2400" b="0" i="1" dirty="0" smtClean="0">
                        <a:solidFill>
                          <a:srgbClr val="05073B"/>
                        </a:solidFill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>
                        <a:solidFill>
                          <a:srgbClr val="05073B"/>
                        </a:solidFill>
                        <a:highlight>
                          <a:srgbClr val="FDFDFE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PingFang-SC-Regular"/>
                  </a:rPr>
                  <a:t>。</a:t>
                </a:r>
                <a:endParaRPr lang="en-US" altLang="zh-CN" sz="2400" b="0" i="0" dirty="0">
                  <a:solidFill>
                    <a:srgbClr val="05073B"/>
                  </a:solidFill>
                  <a:effectLst/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5073B"/>
                    </a:solidFill>
                    <a:highlight>
                      <a:srgbClr val="FDFDFE"/>
                    </a:highlight>
                    <a:latin typeface="-apple-system"/>
                  </a:rPr>
                  <a:t>最后，通过</a:t>
                </a:r>
                <a:r>
                  <a:rPr lang="zh-CN" altLang="en-US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-apple-system"/>
                  </a:rPr>
                  <a:t>重构损失，例如均方误差（</a:t>
                </a:r>
                <a:r>
                  <a:rPr lang="en-US" altLang="zh-CN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-apple-system"/>
                  </a:rPr>
                  <a:t>MSE</a:t>
                </a:r>
                <a:r>
                  <a:rPr lang="zh-CN" altLang="en-US" sz="2400" b="0" i="0" dirty="0">
                    <a:solidFill>
                      <a:srgbClr val="05073B"/>
                    </a:solidFill>
                    <a:effectLst/>
                    <a:highlight>
                      <a:srgbClr val="FDFDFE"/>
                    </a:highlight>
                    <a:latin typeface="-apple-system"/>
                  </a:rPr>
                  <a:t>），进行像素级别的学习。</a:t>
                </a:r>
                <a:endParaRPr lang="en-US" altLang="zh-CN" sz="2400" b="0" i="0" dirty="0">
                  <a:solidFill>
                    <a:srgbClr val="05073B"/>
                  </a:solidFill>
                  <a:effectLst/>
                  <a:highlight>
                    <a:srgbClr val="FDFDFE"/>
                  </a:highlight>
                  <a:latin typeface="-apple-system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  <m:t>ss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  <m:t>𝐴𝐸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5073B"/>
                          </a:solidFill>
                          <a:highlight>
                            <a:srgbClr val="FDFDFE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5073B"/>
                              </a:solidFill>
                              <a:highlight>
                                <a:srgbClr val="FDFDFE"/>
                              </a:highlight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5073B"/>
                                  </a:solidFill>
                                  <a:highlight>
                                    <a:srgbClr val="FDFDFE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5073B"/>
                                  </a:solidFill>
                                  <a:highlight>
                                    <a:srgbClr val="FDFDFE"/>
                                  </a:highlight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5073B"/>
                                      </a:solidFill>
                                      <a:highlight>
                                        <a:srgbClr val="FDFDFE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5073B"/>
                                      </a:solidFill>
                                      <a:highlight>
                                        <a:srgbClr val="FDFDFE"/>
                                      </a:highligh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5073B"/>
                                      </a:solidFill>
                                      <a:highlight>
                                        <a:srgbClr val="FDFDFE"/>
                                      </a:highligh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5073B"/>
                                  </a:solidFill>
                                  <a:highlight>
                                    <a:srgbClr val="FDFDFE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5073B"/>
                                      </a:solidFill>
                                      <a:highlight>
                                        <a:srgbClr val="FDFDFE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 dirty="0">
                                          <a:solidFill>
                                            <a:srgbClr val="05073B"/>
                                          </a:solidFill>
                                          <a:highlight>
                                            <a:srgbClr val="FDFDFE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dirty="0">
                                          <a:solidFill>
                                            <a:srgbClr val="05073B"/>
                                          </a:solidFill>
                                          <a:highlight>
                                            <a:srgbClr val="FDFDFE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5073B"/>
                                      </a:solidFill>
                                      <a:highlight>
                                        <a:srgbClr val="FDFDFE"/>
                                      </a:highligh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5073B"/>
                                  </a:solidFill>
                                  <a:highlight>
                                    <a:srgbClr val="FDFDFE"/>
                                  </a:highlight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5073B"/>
                                  </a:solidFill>
                                  <a:highlight>
                                    <a:srgbClr val="FDFDFE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0BFEE6-B5CD-90EB-5DCC-4C593071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32" y="2037022"/>
                <a:ext cx="8241136" cy="4157357"/>
              </a:xfrm>
              <a:prstGeom prst="rect">
                <a:avLst/>
              </a:prstGeom>
              <a:blipFill>
                <a:blip r:embed="rId3"/>
                <a:stretch>
                  <a:fillRect l="-740" t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054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713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内容占位符 5"/>
          <p:cNvSpPr>
            <a:spLocks noGrp="1"/>
          </p:cNvSpPr>
          <p:nvPr>
            <p:ph idx="1"/>
          </p:nvPr>
        </p:nvSpPr>
        <p:spPr>
          <a:xfrm>
            <a:off x="1981200" y="1500176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自编码器（</a:t>
            </a:r>
            <a:r>
              <a:rPr lang="en-US" altLang="zh-CN" b="1" dirty="0"/>
              <a:t>AE</a:t>
            </a:r>
            <a:r>
              <a:rPr lang="zh-CN" altLang="en-US" b="1" dirty="0"/>
              <a:t>）</a:t>
            </a:r>
            <a:r>
              <a:rPr lang="en-US" altLang="zh-CN" b="1" dirty="0"/>
              <a:t>----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是一种</a:t>
            </a:r>
            <a:r>
              <a:rPr lang="zh-CN" altLang="en-US" sz="2800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ea typeface="等线" panose="02010600030101010101" pitchFamily="2" charset="-122"/>
              </a:rPr>
              <a:t>模仿学习</a:t>
            </a:r>
            <a:endParaRPr lang="en-US" altLang="zh-CN" b="1" dirty="0"/>
          </a:p>
        </p:txBody>
      </p:sp>
      <p:sp>
        <p:nvSpPr>
          <p:cNvPr id="549890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1">
            <a:extLst>
              <a:ext uri="{FF2B5EF4-FFF2-40B4-BE49-F238E27FC236}">
                <a16:creationId xmlns:a16="http://schemas.microsoft.com/office/drawing/2014/main" id="{C5E77B23-4FB9-8689-3D61-4063167C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319088"/>
            <a:ext cx="927735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0BFEE6-B5CD-90EB-5DCC-4C593071698E}"/>
                  </a:ext>
                </a:extLst>
              </p:cNvPr>
              <p:cNvSpPr txBox="1"/>
              <p:nvPr/>
            </p:nvSpPr>
            <p:spPr>
              <a:xfrm>
                <a:off x="1975432" y="2037022"/>
                <a:ext cx="8241136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/>
                <a:endParaRPr lang="en-US" altLang="zh-CN" sz="24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4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4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4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如果模型被赋予过大的</a:t>
                </a:r>
                <a:r>
                  <a:rPr lang="zh-CN" altLang="zh-CN" sz="2400" b="1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容量</a:t>
                </a:r>
                <a:r>
                  <a:rPr lang="zh-CN" altLang="zh-CN" sz="24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oss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可能仅得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学成一个恒等函数</a:t>
                </a:r>
                <a:r>
                  <a:rPr lang="zh-CN" altLang="en-US" sz="24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0BFEE6-B5CD-90EB-5DCC-4C593071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32" y="2037022"/>
                <a:ext cx="8241136" cy="4524315"/>
              </a:xfrm>
              <a:prstGeom prst="rect">
                <a:avLst/>
              </a:prstGeom>
              <a:blipFill>
                <a:blip r:embed="rId3"/>
                <a:stretch>
                  <a:fillRect b="-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F0B9AFB-2F6D-EAC1-024C-9B4FFA87E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320" y="2037022"/>
            <a:ext cx="8158480" cy="34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36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713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内容占位符 5"/>
          <p:cNvSpPr>
            <a:spLocks noGrp="1"/>
          </p:cNvSpPr>
          <p:nvPr>
            <p:ph idx="1"/>
          </p:nvPr>
        </p:nvSpPr>
        <p:spPr>
          <a:xfrm>
            <a:off x="1981200" y="1500176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去噪自编码器（</a:t>
            </a:r>
            <a:r>
              <a:rPr lang="en-US" altLang="zh-CN" b="1" dirty="0"/>
              <a:t>DAE</a:t>
            </a:r>
            <a:r>
              <a:rPr lang="zh-CN" altLang="en-US" b="1" dirty="0"/>
              <a:t>）</a:t>
            </a:r>
            <a:r>
              <a:rPr lang="en-US" altLang="zh-CN" b="1" dirty="0"/>
              <a:t>----</a:t>
            </a:r>
            <a:r>
              <a:rPr lang="zh-CN" altLang="en-US" b="1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增加</a:t>
            </a:r>
            <a:r>
              <a:rPr lang="zh-CN" altLang="en-US" sz="2800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ea typeface="等线" panose="02010600030101010101" pitchFamily="2" charset="-122"/>
              </a:rPr>
              <a:t>模仿难度</a:t>
            </a:r>
            <a:endParaRPr lang="en-US" altLang="zh-CN" b="1" dirty="0"/>
          </a:p>
        </p:txBody>
      </p:sp>
      <p:sp>
        <p:nvSpPr>
          <p:cNvPr id="549890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1">
            <a:extLst>
              <a:ext uri="{FF2B5EF4-FFF2-40B4-BE49-F238E27FC236}">
                <a16:creationId xmlns:a16="http://schemas.microsoft.com/office/drawing/2014/main" id="{C5E77B23-4FB9-8689-3D61-4063167C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319088"/>
            <a:ext cx="927735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0BFEE6-B5CD-90EB-5DCC-4C593071698E}"/>
                  </a:ext>
                </a:extLst>
              </p:cNvPr>
              <p:cNvSpPr txBox="1"/>
              <p:nvPr/>
            </p:nvSpPr>
            <p:spPr>
              <a:xfrm>
                <a:off x="1975432" y="2037022"/>
                <a:ext cx="8241136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rgbClr val="05073B"/>
                  </a:solidFill>
                  <a:highlight>
                    <a:srgbClr val="FDFDFE"/>
                  </a:highlight>
                  <a:latin typeface="PingFang-SC-Regular"/>
                </a:endParaRPr>
              </a:p>
              <a:p>
                <a:pPr lvl="1"/>
                <a:endParaRPr lang="en-US" altLang="zh-CN" sz="24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4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4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4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如果模型被赋予过大的</a:t>
                </a:r>
                <a:r>
                  <a:rPr lang="zh-CN" altLang="zh-CN" sz="2400" b="1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容量</a:t>
                </a:r>
                <a:r>
                  <a:rPr lang="zh-CN" altLang="zh-CN" sz="24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oss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i="1">
                            <a:solidFill>
                              <a:srgbClr val="05073B"/>
                            </a:solidFill>
                            <a:highlight>
                              <a:srgbClr val="FDFDFE"/>
                            </a:highlight>
                            <a:latin typeface="Cambria Math" panose="020405030504060302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可能仅得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zh-CN" sz="24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学成一个恒等函数</a:t>
                </a:r>
                <a:r>
                  <a:rPr lang="zh-CN" altLang="en-US" sz="24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0BFEE6-B5CD-90EB-5DCC-4C593071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32" y="2037022"/>
                <a:ext cx="8241136" cy="4524315"/>
              </a:xfrm>
              <a:prstGeom prst="rect">
                <a:avLst/>
              </a:prstGeom>
              <a:blipFill>
                <a:blip r:embed="rId3"/>
                <a:stretch>
                  <a:fillRect r="-814" b="-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B789C49-2EE5-F10C-8FD5-51070EE4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80" y="1966890"/>
            <a:ext cx="8148320" cy="357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0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713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内容占位符 5"/>
          <p:cNvSpPr>
            <a:spLocks noGrp="1"/>
          </p:cNvSpPr>
          <p:nvPr>
            <p:ph idx="1"/>
          </p:nvPr>
        </p:nvSpPr>
        <p:spPr>
          <a:xfrm>
            <a:off x="1981200" y="1500176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变分自编码器（</a:t>
            </a:r>
            <a:r>
              <a:rPr lang="en-US" altLang="zh-CN" b="1" dirty="0"/>
              <a:t>VAE</a:t>
            </a:r>
            <a:r>
              <a:rPr lang="zh-CN" altLang="en-US" b="1" dirty="0"/>
              <a:t>）</a:t>
            </a:r>
            <a:r>
              <a:rPr lang="en-US" altLang="zh-CN" b="1" dirty="0"/>
              <a:t>----</a:t>
            </a:r>
            <a:r>
              <a:rPr lang="zh-CN" altLang="en-US" b="1" dirty="0">
                <a:solidFill>
                  <a:srgbClr val="222222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学习原理（输入的分布）</a:t>
            </a:r>
            <a:endParaRPr lang="en-US" altLang="zh-CN" b="1" dirty="0"/>
          </a:p>
        </p:txBody>
      </p:sp>
      <p:sp>
        <p:nvSpPr>
          <p:cNvPr id="549890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1">
            <a:extLst>
              <a:ext uri="{FF2B5EF4-FFF2-40B4-BE49-F238E27FC236}">
                <a16:creationId xmlns:a16="http://schemas.microsoft.com/office/drawing/2014/main" id="{C5E77B23-4FB9-8689-3D61-4063167C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319088"/>
            <a:ext cx="927735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46E202-5672-3A65-0F20-FBE5BA2F6FE2}"/>
                  </a:ext>
                </a:extLst>
              </p:cNvPr>
              <p:cNvSpPr txBox="1"/>
              <p:nvPr/>
            </p:nvSpPr>
            <p:spPr>
              <a:xfrm>
                <a:off x="1975432" y="2037022"/>
                <a:ext cx="8241136" cy="3422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lang="en-US" altLang="zh-CN" sz="24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VAE</a:t>
                </a:r>
                <a:r>
                  <a:rPr lang="zh-CN" altLang="en-US" sz="2400" dirty="0">
                    <a:solidFill>
                      <a:srgbClr val="222222"/>
                    </a:solidFill>
                    <a:latin typeface="arial" panose="020B0604020202020204" pitchFamily="34" charset="0"/>
                    <a:ea typeface="等线" panose="02010600030101010101" pitchFamily="2" charset="-122"/>
                  </a:rPr>
                  <a:t>模型开始摆脱像素级别的模仿，开始进入学习输入数据更有用的结构信息（如分布信息）。</a:t>
                </a:r>
                <a:endParaRPr lang="en-US" altLang="zh-CN" sz="2400" dirty="0">
                  <a:solidFill>
                    <a:srgbClr val="222222"/>
                  </a:solidFill>
                  <a:latin typeface="arial" panose="020B0604020202020204" pitchFamily="34" charset="0"/>
                  <a:ea typeface="等线" panose="02010600030101010101" pitchFamily="2" charset="-122"/>
                </a:endParaRPr>
              </a:p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把自编码函数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推广到编码分布（如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∅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400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z="2400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），把解码器函数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推广到随机解码器（如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24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）。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VAE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如下：</a:t>
                </a:r>
                <a:endParaRPr lang="en-US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400" kern="100" dirty="0">
                  <a:solidFill>
                    <a:srgbClr val="222222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46E202-5672-3A65-0F20-FBE5BA2F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32" y="2037022"/>
                <a:ext cx="8241136" cy="3422604"/>
              </a:xfrm>
              <a:prstGeom prst="rect">
                <a:avLst/>
              </a:prstGeom>
              <a:blipFill>
                <a:blip r:embed="rId3"/>
                <a:stretch>
                  <a:fillRect l="-740" t="-1601" r="-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B6F71906-5365-FFC7-9EF1-8A944FBB3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44094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5DB9E01-0190-8F2E-2880-F3689BCA3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574815"/>
              </p:ext>
            </p:extLst>
          </p:nvPr>
        </p:nvGraphicFramePr>
        <p:xfrm>
          <a:off x="2306320" y="3789680"/>
          <a:ext cx="8229600" cy="2688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616117" imgH="1456795" progId="Visio.Drawing.11">
                  <p:embed/>
                </p:oleObj>
              </mc:Choice>
              <mc:Fallback>
                <p:oleObj name="Visio" r:id="rId4" imgW="5616117" imgH="145679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320" y="3789680"/>
                        <a:ext cx="8229600" cy="26880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1092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VAE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AB5060-403A-077C-B52F-5E4C6B7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3329EEF-8C43-8EE3-3DB8-2C030E84E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257888"/>
              </p:ext>
            </p:extLst>
          </p:nvPr>
        </p:nvGraphicFramePr>
        <p:xfrm>
          <a:off x="5496560" y="2166916"/>
          <a:ext cx="4980940" cy="4189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151845" imgH="3922847" progId="Visio.Drawing.11">
                  <p:embed/>
                </p:oleObj>
              </mc:Choice>
              <mc:Fallback>
                <p:oleObj name="Visio" r:id="rId3" imgW="3151845" imgH="3922847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3329EEF-8C43-8EE3-3DB8-2C030E84E8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6560" y="2166916"/>
                        <a:ext cx="4980940" cy="41894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5">
            <a:extLst>
              <a:ext uri="{FF2B5EF4-FFF2-40B4-BE49-F238E27FC236}">
                <a16:creationId xmlns:a16="http://schemas.microsoft.com/office/drawing/2014/main" id="{EB6AEEE8-3381-3E77-2FA8-D22EE433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AE</a:t>
            </a:r>
            <a:r>
              <a:rPr lang="zh-CN" altLang="en-US" b="1" dirty="0"/>
              <a:t>与</a:t>
            </a:r>
            <a:r>
              <a:rPr lang="en-US" altLang="zh-CN" b="1" dirty="0"/>
              <a:t>VAE</a:t>
            </a:r>
            <a:r>
              <a:rPr lang="zh-CN" altLang="en-US" b="1" dirty="0"/>
              <a:t>模型工作原理比较</a:t>
            </a:r>
            <a:endParaRPr lang="en-US" altLang="zh-CN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DAAD4A2-DC38-5897-445E-8EBB0D92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710" y="23177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22BAD5-D361-6051-1718-D1ED07620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66916"/>
            <a:ext cx="3312160" cy="42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r>
              <a:rPr lang="en-US" altLang="zh-CN" sz="2800" dirty="0"/>
              <a:t>—</a:t>
            </a:r>
            <a:r>
              <a:rPr lang="en-US" altLang="zh-CN" sz="4000" dirty="0"/>
              <a:t>VAE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633F78E3-8262-C5DD-14BE-C3944E4BAC06}"/>
              </a:ext>
            </a:extLst>
          </p:cNvPr>
          <p:cNvSpPr txBox="1">
            <a:spLocks/>
          </p:cNvSpPr>
          <p:nvPr/>
        </p:nvSpPr>
        <p:spPr bwMode="auto">
          <a:xfrm>
            <a:off x="1567432" y="1448595"/>
            <a:ext cx="8967217" cy="139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VAE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学习输入的分布而不是一个点，学到分布后，不同点构成的图像将是连续的，此时，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VAE</a:t>
            </a:r>
            <a:r>
              <a:rPr lang="zh-CN" altLang="en-US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可以学到输入数据本质的内容，就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有一定的创新能力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FD61C4-CEE9-402B-4386-BA6A10A30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32" y="2621242"/>
            <a:ext cx="8643368" cy="35795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DF5514C-AF7E-3DD0-C0E1-9BF53A23B189}"/>
              </a:ext>
            </a:extLst>
          </p:cNvPr>
          <p:cNvSpPr txBox="1"/>
          <p:nvPr/>
        </p:nvSpPr>
        <p:spPr>
          <a:xfrm>
            <a:off x="2062480" y="2997200"/>
            <a:ext cx="555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从隐空间采样的变化</a:t>
            </a:r>
          </a:p>
        </p:txBody>
      </p:sp>
    </p:spTree>
    <p:extLst>
      <p:ext uri="{BB962C8B-B14F-4D97-AF65-F5344CB8AC3E}">
        <p14:creationId xmlns:p14="http://schemas.microsoft.com/office/powerpoint/2010/main" val="358221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713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内容占位符 5"/>
          <p:cNvSpPr>
            <a:spLocks noGrp="1"/>
          </p:cNvSpPr>
          <p:nvPr>
            <p:ph idx="1"/>
          </p:nvPr>
        </p:nvSpPr>
        <p:spPr>
          <a:xfrm>
            <a:off x="1981200" y="1500176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DDPM---</a:t>
            </a:r>
            <a:r>
              <a:rPr lang="zh-CN" altLang="en-US" b="1" dirty="0"/>
              <a:t>进一步完善</a:t>
            </a:r>
            <a:endParaRPr lang="en-US" altLang="zh-CN" b="1" dirty="0"/>
          </a:p>
        </p:txBody>
      </p:sp>
      <p:sp>
        <p:nvSpPr>
          <p:cNvPr id="549890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1">
            <a:extLst>
              <a:ext uri="{FF2B5EF4-FFF2-40B4-BE49-F238E27FC236}">
                <a16:creationId xmlns:a16="http://schemas.microsoft.com/office/drawing/2014/main" id="{C5E77B23-4FB9-8689-3D61-4063167C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319088"/>
            <a:ext cx="927735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3</a:t>
            </a:r>
            <a:r>
              <a:rPr lang="zh-CN" altLang="en-US" sz="5400" dirty="0"/>
              <a:t>章 变分自编码器</a:t>
            </a:r>
            <a:endParaRPr lang="en-US" altLang="zh-CN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0BFEE6-B5CD-90EB-5DCC-4C593071698E}"/>
              </a:ext>
            </a:extLst>
          </p:cNvPr>
          <p:cNvSpPr txBox="1"/>
          <p:nvPr/>
        </p:nvSpPr>
        <p:spPr>
          <a:xfrm>
            <a:off x="1975432" y="2037022"/>
            <a:ext cx="8241136" cy="3342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DDPM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Denoising diffusion probabilistic models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）为典型代表。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DDPM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可以认为是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AE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的高级版本，其利用了加噪、利用学习数据分布、使用重参数技巧、利用神经网络拟合概率分布、使用变分下界等重要思想。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DDPM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的架构图如下：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R="0" lvl="1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70FB8D-D706-CE5C-6A9F-EB265F233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120" y="4630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DDE50B76-FBE0-C371-8417-11FF735F52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500734"/>
              </p:ext>
            </p:extLst>
          </p:nvPr>
        </p:nvGraphicFramePr>
        <p:xfrm>
          <a:off x="5165725" y="3859223"/>
          <a:ext cx="5270500" cy="2572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090499" imgH="2020635" progId="Visio.Drawing.11">
                  <p:embed/>
                </p:oleObj>
              </mc:Choice>
              <mc:Fallback>
                <p:oleObj name="Visio" r:id="rId3" imgW="7090499" imgH="202063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725" y="3859223"/>
                        <a:ext cx="5270500" cy="2572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4102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1049</Words>
  <Application>Microsoft Office PowerPoint</Application>
  <PresentationFormat>宽屏</PresentationFormat>
  <Paragraphs>146</Paragraphs>
  <Slides>21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-apple-system</vt:lpstr>
      <vt:lpstr>Helvetica Neue</vt:lpstr>
      <vt:lpstr>KaTeX_Main</vt:lpstr>
      <vt:lpstr>PingFang SC</vt:lpstr>
      <vt:lpstr>PingFang-SC-Regular</vt:lpstr>
      <vt:lpstr>等线</vt:lpstr>
      <vt:lpstr>等线 Light</vt:lpstr>
      <vt:lpstr>Arial</vt:lpstr>
      <vt:lpstr>Arial</vt:lpstr>
      <vt:lpstr>Cambria Math</vt:lpstr>
      <vt:lpstr>Wingdings 2</vt:lpstr>
      <vt:lpstr>Office 主题​​</vt:lpstr>
      <vt:lpstr>1_Office 主题​​</vt:lpstr>
      <vt:lpstr>Visio</vt:lpstr>
      <vt:lpstr>《AIGC原理与实践》  第3章 变分自编码器</vt:lpstr>
      <vt:lpstr>第3章 变分自编码器</vt:lpstr>
      <vt:lpstr>第3章 变分自编码器</vt:lpstr>
      <vt:lpstr>第3章 变分自编码器</vt:lpstr>
      <vt:lpstr>第3章 变分自编码器</vt:lpstr>
      <vt:lpstr>第3章 变分自编码器</vt:lpstr>
      <vt:lpstr>第3章 变分自编码器—VAE</vt:lpstr>
      <vt:lpstr>第3章 变分自编码器—VAE</vt:lpstr>
      <vt:lpstr>第3章 变分自编码器</vt:lpstr>
      <vt:lpstr>第3章 变分自编码器</vt:lpstr>
      <vt:lpstr>第3章 变分自编码器—AE</vt:lpstr>
      <vt:lpstr>第3章 变分自编码器—AE</vt:lpstr>
      <vt:lpstr>第3章 变分自编码器—AE</vt:lpstr>
      <vt:lpstr>第3章 变分自编码器—VAE</vt:lpstr>
      <vt:lpstr>第3章 变分自编码器—VAE</vt:lpstr>
      <vt:lpstr>第3章 变分自编码器—VAE</vt:lpstr>
      <vt:lpstr>第3章 变分自编码器—VAE</vt:lpstr>
      <vt:lpstr>第3章 变分自编码器—VAE</vt:lpstr>
      <vt:lpstr>第3章 变分自编码器—VAE</vt:lpstr>
      <vt:lpstr>第3章 变分自编码器—VAE</vt:lpstr>
      <vt:lpstr>第3章 变分自编码器—VAE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第3章 变分自编码器</dc:title>
  <dc:creator>maogui wu</dc:creator>
  <cp:lastModifiedBy>maogui wu</cp:lastModifiedBy>
  <cp:revision>19</cp:revision>
  <dcterms:created xsi:type="dcterms:W3CDTF">2024-04-30T05:46:57Z</dcterms:created>
  <dcterms:modified xsi:type="dcterms:W3CDTF">2024-06-26T15:48:34Z</dcterms:modified>
</cp:coreProperties>
</file>